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070" r:id="rId4"/>
    <p:sldId id="2069" r:id="rId5"/>
    <p:sldId id="664" r:id="rId6"/>
    <p:sldId id="2072" r:id="rId7"/>
    <p:sldId id="2077" r:id="rId8"/>
    <p:sldId id="2078" r:id="rId9"/>
    <p:sldId id="2080" r:id="rId10"/>
    <p:sldId id="20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82"/>
    <p:restoredTop sz="91463"/>
  </p:normalViewPr>
  <p:slideViewPr>
    <p:cSldViewPr snapToGrid="0">
      <p:cViewPr varScale="1">
        <p:scale>
          <a:sx n="76" d="100"/>
          <a:sy n="76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EA47E-5C4C-4797-96AD-D97C2E1B6B0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5D2B525-9072-406D-BC39-C73082AF6A84}">
      <dgm:prSet/>
      <dgm:spPr/>
      <dgm:t>
        <a:bodyPr/>
        <a:lstStyle/>
        <a:p>
          <a:r>
            <a:rPr lang="en-US" dirty="0"/>
            <a:t>Traditional Methods of Marketing</a:t>
          </a:r>
        </a:p>
      </dgm:t>
    </dgm:pt>
    <dgm:pt modelId="{40CC3ECF-1980-4D54-975B-395F70E9E533}" type="parTrans" cxnId="{3E48CA86-A1C1-47C6-A650-17735B14E240}">
      <dgm:prSet/>
      <dgm:spPr/>
      <dgm:t>
        <a:bodyPr/>
        <a:lstStyle/>
        <a:p>
          <a:endParaRPr lang="en-US"/>
        </a:p>
      </dgm:t>
    </dgm:pt>
    <dgm:pt modelId="{2B6F156C-2BEF-48AC-85DA-F456E65F0D35}" type="sibTrans" cxnId="{3E48CA86-A1C1-47C6-A650-17735B14E240}">
      <dgm:prSet/>
      <dgm:spPr/>
      <dgm:t>
        <a:bodyPr/>
        <a:lstStyle/>
        <a:p>
          <a:endParaRPr lang="en-US"/>
        </a:p>
      </dgm:t>
    </dgm:pt>
    <dgm:pt modelId="{459650A6-2AEE-4C8F-BDD0-F6D41A6C6F34}">
      <dgm:prSet/>
      <dgm:spPr/>
      <dgm:t>
        <a:bodyPr/>
        <a:lstStyle/>
        <a:p>
          <a:r>
            <a:rPr lang="en-US"/>
            <a:t>Digital Marketing</a:t>
          </a:r>
        </a:p>
      </dgm:t>
    </dgm:pt>
    <dgm:pt modelId="{2B92430C-6639-4673-84A1-9293E139B2BF}" type="parTrans" cxnId="{02BA310D-FE4C-49E5-8C4E-DA3352255623}">
      <dgm:prSet/>
      <dgm:spPr/>
      <dgm:t>
        <a:bodyPr/>
        <a:lstStyle/>
        <a:p>
          <a:endParaRPr lang="en-US"/>
        </a:p>
      </dgm:t>
    </dgm:pt>
    <dgm:pt modelId="{F83C5CA9-6543-4F8C-98F4-5E3515D4E3D7}" type="sibTrans" cxnId="{02BA310D-FE4C-49E5-8C4E-DA3352255623}">
      <dgm:prSet/>
      <dgm:spPr/>
      <dgm:t>
        <a:bodyPr/>
        <a:lstStyle/>
        <a:p>
          <a:endParaRPr lang="en-US"/>
        </a:p>
      </dgm:t>
    </dgm:pt>
    <dgm:pt modelId="{3956DC67-0CF8-4D89-B1C6-04674AD61811}" type="pres">
      <dgm:prSet presAssocID="{A40EA47E-5C4C-4797-96AD-D97C2E1B6B0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9381538-82FC-4329-8742-53F1BB813818}" type="pres">
      <dgm:prSet presAssocID="{25D2B525-9072-406D-BC39-C73082AF6A84}" presName="hierRoot1" presStyleCnt="0"/>
      <dgm:spPr/>
    </dgm:pt>
    <dgm:pt modelId="{FDB1B3E0-9D49-42F6-B9D3-335409BF33F0}" type="pres">
      <dgm:prSet presAssocID="{25D2B525-9072-406D-BC39-C73082AF6A84}" presName="composite" presStyleCnt="0"/>
      <dgm:spPr/>
    </dgm:pt>
    <dgm:pt modelId="{D2AD3489-BDA5-447B-A984-15F62F90A996}" type="pres">
      <dgm:prSet presAssocID="{25D2B525-9072-406D-BC39-C73082AF6A84}" presName="background" presStyleLbl="node0" presStyleIdx="0" presStyleCnt="2"/>
      <dgm:spPr/>
    </dgm:pt>
    <dgm:pt modelId="{083004CF-9F48-432E-AABD-B034E7B7A4C5}" type="pres">
      <dgm:prSet presAssocID="{25D2B525-9072-406D-BC39-C73082AF6A84}" presName="text" presStyleLbl="fgAcc0" presStyleIdx="0" presStyleCnt="2">
        <dgm:presLayoutVars>
          <dgm:chPref val="3"/>
        </dgm:presLayoutVars>
      </dgm:prSet>
      <dgm:spPr/>
    </dgm:pt>
    <dgm:pt modelId="{AA54A409-C473-47CC-A5E6-BB5BDA121505}" type="pres">
      <dgm:prSet presAssocID="{25D2B525-9072-406D-BC39-C73082AF6A84}" presName="hierChild2" presStyleCnt="0"/>
      <dgm:spPr/>
    </dgm:pt>
    <dgm:pt modelId="{FE381159-1028-483F-8CA5-37E03C897A6D}" type="pres">
      <dgm:prSet presAssocID="{459650A6-2AEE-4C8F-BDD0-F6D41A6C6F34}" presName="hierRoot1" presStyleCnt="0"/>
      <dgm:spPr/>
    </dgm:pt>
    <dgm:pt modelId="{692C96F7-F9E6-40C7-9465-D0A6D639B490}" type="pres">
      <dgm:prSet presAssocID="{459650A6-2AEE-4C8F-BDD0-F6D41A6C6F34}" presName="composite" presStyleCnt="0"/>
      <dgm:spPr/>
    </dgm:pt>
    <dgm:pt modelId="{58F528E6-6C78-47AA-B4E5-66545970C07F}" type="pres">
      <dgm:prSet presAssocID="{459650A6-2AEE-4C8F-BDD0-F6D41A6C6F34}" presName="background" presStyleLbl="node0" presStyleIdx="1" presStyleCnt="2"/>
      <dgm:spPr/>
    </dgm:pt>
    <dgm:pt modelId="{4ABE6BB9-915B-4712-91F8-FEBB0F566B36}" type="pres">
      <dgm:prSet presAssocID="{459650A6-2AEE-4C8F-BDD0-F6D41A6C6F34}" presName="text" presStyleLbl="fgAcc0" presStyleIdx="1" presStyleCnt="2">
        <dgm:presLayoutVars>
          <dgm:chPref val="3"/>
        </dgm:presLayoutVars>
      </dgm:prSet>
      <dgm:spPr/>
    </dgm:pt>
    <dgm:pt modelId="{A4F23E4F-63B6-4503-AD2F-3CBE21EBC45F}" type="pres">
      <dgm:prSet presAssocID="{459650A6-2AEE-4C8F-BDD0-F6D41A6C6F34}" presName="hierChild2" presStyleCnt="0"/>
      <dgm:spPr/>
    </dgm:pt>
  </dgm:ptLst>
  <dgm:cxnLst>
    <dgm:cxn modelId="{02BA310D-FE4C-49E5-8C4E-DA3352255623}" srcId="{A40EA47E-5C4C-4797-96AD-D97C2E1B6B02}" destId="{459650A6-2AEE-4C8F-BDD0-F6D41A6C6F34}" srcOrd="1" destOrd="0" parTransId="{2B92430C-6639-4673-84A1-9293E139B2BF}" sibTransId="{F83C5CA9-6543-4F8C-98F4-5E3515D4E3D7}"/>
    <dgm:cxn modelId="{2812F414-17C7-4713-B069-348EF99682E2}" type="presOf" srcId="{459650A6-2AEE-4C8F-BDD0-F6D41A6C6F34}" destId="{4ABE6BB9-915B-4712-91F8-FEBB0F566B36}" srcOrd="0" destOrd="0" presId="urn:microsoft.com/office/officeart/2005/8/layout/hierarchy1"/>
    <dgm:cxn modelId="{3E48CA86-A1C1-47C6-A650-17735B14E240}" srcId="{A40EA47E-5C4C-4797-96AD-D97C2E1B6B02}" destId="{25D2B525-9072-406D-BC39-C73082AF6A84}" srcOrd="0" destOrd="0" parTransId="{40CC3ECF-1980-4D54-975B-395F70E9E533}" sibTransId="{2B6F156C-2BEF-48AC-85DA-F456E65F0D35}"/>
    <dgm:cxn modelId="{F9BF1C9F-491D-4674-A8FE-A88D95449E17}" type="presOf" srcId="{25D2B525-9072-406D-BC39-C73082AF6A84}" destId="{083004CF-9F48-432E-AABD-B034E7B7A4C5}" srcOrd="0" destOrd="0" presId="urn:microsoft.com/office/officeart/2005/8/layout/hierarchy1"/>
    <dgm:cxn modelId="{E0906CE2-E100-4FC5-B383-D63EFE970133}" type="presOf" srcId="{A40EA47E-5C4C-4797-96AD-D97C2E1B6B02}" destId="{3956DC67-0CF8-4D89-B1C6-04674AD61811}" srcOrd="0" destOrd="0" presId="urn:microsoft.com/office/officeart/2005/8/layout/hierarchy1"/>
    <dgm:cxn modelId="{8C94C263-512D-4CA1-9F42-05A1E6F717D9}" type="presParOf" srcId="{3956DC67-0CF8-4D89-B1C6-04674AD61811}" destId="{59381538-82FC-4329-8742-53F1BB813818}" srcOrd="0" destOrd="0" presId="urn:microsoft.com/office/officeart/2005/8/layout/hierarchy1"/>
    <dgm:cxn modelId="{869BBC1C-27F5-4512-8DF3-C673A7D1C9F1}" type="presParOf" srcId="{59381538-82FC-4329-8742-53F1BB813818}" destId="{FDB1B3E0-9D49-42F6-B9D3-335409BF33F0}" srcOrd="0" destOrd="0" presId="urn:microsoft.com/office/officeart/2005/8/layout/hierarchy1"/>
    <dgm:cxn modelId="{5BC8CD3D-233D-47C0-8D8B-1C01DCCA8530}" type="presParOf" srcId="{FDB1B3E0-9D49-42F6-B9D3-335409BF33F0}" destId="{D2AD3489-BDA5-447B-A984-15F62F90A996}" srcOrd="0" destOrd="0" presId="urn:microsoft.com/office/officeart/2005/8/layout/hierarchy1"/>
    <dgm:cxn modelId="{845715E1-7161-442E-AE3D-1D9C586A6073}" type="presParOf" srcId="{FDB1B3E0-9D49-42F6-B9D3-335409BF33F0}" destId="{083004CF-9F48-432E-AABD-B034E7B7A4C5}" srcOrd="1" destOrd="0" presId="urn:microsoft.com/office/officeart/2005/8/layout/hierarchy1"/>
    <dgm:cxn modelId="{A73662F0-EBAF-457A-B5B8-5D79FC10D50A}" type="presParOf" srcId="{59381538-82FC-4329-8742-53F1BB813818}" destId="{AA54A409-C473-47CC-A5E6-BB5BDA121505}" srcOrd="1" destOrd="0" presId="urn:microsoft.com/office/officeart/2005/8/layout/hierarchy1"/>
    <dgm:cxn modelId="{C9A6176F-964B-4727-90E8-E20A261E8D29}" type="presParOf" srcId="{3956DC67-0CF8-4D89-B1C6-04674AD61811}" destId="{FE381159-1028-483F-8CA5-37E03C897A6D}" srcOrd="1" destOrd="0" presId="urn:microsoft.com/office/officeart/2005/8/layout/hierarchy1"/>
    <dgm:cxn modelId="{AE6A67E6-7D68-4D70-9053-85796FC41A73}" type="presParOf" srcId="{FE381159-1028-483F-8CA5-37E03C897A6D}" destId="{692C96F7-F9E6-40C7-9465-D0A6D639B490}" srcOrd="0" destOrd="0" presId="urn:microsoft.com/office/officeart/2005/8/layout/hierarchy1"/>
    <dgm:cxn modelId="{24A7CC8F-DE81-4FB1-8EDE-B5011EBE29C5}" type="presParOf" srcId="{692C96F7-F9E6-40C7-9465-D0A6D639B490}" destId="{58F528E6-6C78-47AA-B4E5-66545970C07F}" srcOrd="0" destOrd="0" presId="urn:microsoft.com/office/officeart/2005/8/layout/hierarchy1"/>
    <dgm:cxn modelId="{39DA0248-E675-475C-B7DD-A33CBF3C1AA9}" type="presParOf" srcId="{692C96F7-F9E6-40C7-9465-D0A6D639B490}" destId="{4ABE6BB9-915B-4712-91F8-FEBB0F566B36}" srcOrd="1" destOrd="0" presId="urn:microsoft.com/office/officeart/2005/8/layout/hierarchy1"/>
    <dgm:cxn modelId="{E9FFE696-2F77-4519-9305-BF527BF1A440}" type="presParOf" srcId="{FE381159-1028-483F-8CA5-37E03C897A6D}" destId="{A4F23E4F-63B6-4503-AD2F-3CBE21EBC45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AD3489-BDA5-447B-A984-15F62F90A996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004CF-9F48-432E-AABD-B034E7B7A4C5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Traditional Methods of Marketing</a:t>
          </a:r>
        </a:p>
      </dsp:txBody>
      <dsp:txXfrm>
        <a:off x="696297" y="538547"/>
        <a:ext cx="4171627" cy="2590157"/>
      </dsp:txXfrm>
    </dsp:sp>
    <dsp:sp modelId="{58F528E6-6C78-47AA-B4E5-66545970C07F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E6BB9-915B-4712-91F8-FEBB0F566B36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Digital Marketing</a:t>
          </a:r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05A83-37E1-664C-A8BA-34D4E32B58A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3FA21-73EE-7D48-956F-DD5B4A09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1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3FA21-73EE-7D48-956F-DD5B4A093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61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CA8DC-1056-CBD1-EAC3-B6BB2D552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A60490-57DA-7D1D-2F05-A63A1F230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77CF6-A812-8638-9521-43D23CE3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90BD9-3024-E639-2BE5-C28140761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B050C-4A69-D490-BD24-593338AD1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2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45BCD-79D8-7CF2-F88E-76A3101D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81C2A7-DE74-F308-C612-6198C075F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6B88C-A664-782E-83F9-9570E4A51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FA74E-D578-890B-7DE8-6BCCA035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DCB48-C7DF-C08F-C1BA-3C66A7EC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9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E4DFC-7B56-D877-995E-6EF16005B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1F312-6819-2ABE-F7F9-C620744AE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8060D-D126-59AA-5356-97CE13D8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295E2-8A2C-3D20-6A44-694BB3D1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2E8D4-5294-00C5-E550-4F5C0B38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3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E02B-E1AD-A76D-2378-151A8713B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AE17-2A4D-5EE8-DC5D-762779652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E9359-CAE2-19D9-6D4E-D14100B84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7A87A-3BF1-369B-28C7-DB104B6D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88463-E050-4C2E-E3A6-286228E4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6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CC67-CC4D-937A-CB1A-14F89366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09F95-ADFA-D553-2042-5E8B02B82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34950-BFF7-64B3-E221-0A44C637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30626-8042-F897-E6EF-AD7F977C3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1C7CB-600D-5542-DD99-737FBBCDC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3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E1A1C-D450-AFBD-CD2C-02433C8A9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E4C57-F948-2374-1F4A-3DA94E5CA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5397A-C738-6C4C-EE68-00833D5A2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7DA73-C952-BEE3-1F97-93A2AE58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D5F2E-0B93-4F94-D320-14B20E4AC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4A94E-D52E-A219-47C0-98AA3ABE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3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0B38-1590-D42A-06AD-5E778EEA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52179-CDCA-50C6-7B41-C84FCE984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D253A-99F9-EBD2-347B-D4533DCF7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87774F-8FB4-7D59-D920-1235AE6D6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702B73-2938-BCE3-C573-92C3CA6BB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BECA2B-89C8-FC60-744E-035534D4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9C5CA-A01F-8636-E623-7DB9ED66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93E39A-545D-036C-B6AD-E0C85671F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7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49102-871D-ED73-7525-972FB1FF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3DEDFE-3894-C87B-0A50-535A5E9C1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3A40C-37F2-8D9B-F72D-EC35A6C40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76DD-0C65-0EE3-5FE8-9AD92AEF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2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6CB3F3-6619-17FC-DC74-D79A56B60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7ADF3-AF6C-052A-EDB1-03671BF75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92975-6F4F-FFDA-525E-1E6B1DCEF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4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3C6D-D5E7-7C6E-37E1-7E5D3F30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C9671-82E6-989C-D232-D622BA7F3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967E6-452E-D5F2-D0B0-A6BCF4488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20B00-6D1E-705A-DAF6-8D0EB98C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9DC6F-5615-E1E3-783C-407A43CC1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77625-580B-00F7-2855-16B4E0B4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1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233A0-7AA3-B870-2EBD-6985F2EF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9BF757-9CE2-4F64-8FEA-0FEE7E6CC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B32B8-0185-C4BC-367F-F3B5B6037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1E58-BDDD-34F7-B6A3-F8B5271D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BADB8-9D4C-4A42-C80C-6A31B825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475AD-E80E-841E-90E9-2888DC031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D2795A-68B9-3465-1165-99781406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CD06F-7420-9FB8-2DDF-C8F206C1F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05432-4908-2C10-81BC-68FCDA510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D0B30-2029-F941-A117-4690877D4EB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12BDC-F4E6-25A5-63ED-CADD67ED2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2D38A-28B6-A524-95D6-57D4F92C9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1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cteezy.com/vector-art/375420-video-game-vector-icon" TargetMode="External"/><Relationship Id="rId3" Type="http://schemas.openxmlformats.org/officeDocument/2006/relationships/hyperlink" Target="https://marlacummins.com/care-brain-reduce-adhd-symptoms/" TargetMode="External"/><Relationship Id="rId7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luxury-car-expensive-lamborghini-308716/" TargetMode="External"/><Relationship Id="rId5" Type="http://schemas.openxmlformats.org/officeDocument/2006/relationships/image" Target="../media/image7.png"/><Relationship Id="rId10" Type="http://schemas.openxmlformats.org/officeDocument/2006/relationships/hyperlink" Target="https://www.vecteezy.com/free-vector/crepes?page=13" TargetMode="External"/><Relationship Id="rId4" Type="http://schemas.openxmlformats.org/officeDocument/2006/relationships/image" Target="../media/image6.jpeg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Different Hand Drawn Graphs">
            <a:extLst>
              <a:ext uri="{FF2B5EF4-FFF2-40B4-BE49-F238E27FC236}">
                <a16:creationId xmlns:a16="http://schemas.microsoft.com/office/drawing/2014/main" id="{2791FB2C-B343-8602-BCDA-29970906B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881D4-9C87-A7BD-6D23-061B5651B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The Marketing Mix</a:t>
            </a:r>
          </a:p>
        </p:txBody>
      </p:sp>
    </p:spTree>
    <p:extLst>
      <p:ext uri="{BB962C8B-B14F-4D97-AF65-F5344CB8AC3E}">
        <p14:creationId xmlns:p14="http://schemas.microsoft.com/office/powerpoint/2010/main" val="200667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EC873-28D0-8667-7B9A-FDEA8FB7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Assignment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A8BEA-A603-8A44-83D5-C78C67BD8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Go to Google Classroom and Complete the ED-puzzle, what is marketing</a:t>
            </a:r>
          </a:p>
          <a:p>
            <a:r>
              <a:rPr lang="en-US" sz="2200" dirty="0"/>
              <a:t>Quick Write Activity:  In your packet, if you owned a business, do you believe you would use  Traditional marketing, Digital Marketing, or both methods?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 descr="Numbers and symbols">
            <a:extLst>
              <a:ext uri="{FF2B5EF4-FFF2-40B4-BE49-F238E27FC236}">
                <a16:creationId xmlns:a16="http://schemas.microsoft.com/office/drawing/2014/main" id="{B81BE509-6F6D-999D-87B9-5E2B52391B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54" r="1359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486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7AB9-E695-F41F-6ECB-49620485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790" y="1213922"/>
            <a:ext cx="3434180" cy="1415270"/>
          </a:xfrm>
        </p:spPr>
        <p:txBody>
          <a:bodyPr anchor="t">
            <a:normAutofit/>
          </a:bodyPr>
          <a:lstStyle/>
          <a:p>
            <a:r>
              <a:rPr lang="en-US" sz="3200" dirty="0"/>
              <a:t>Learning Objective</a:t>
            </a:r>
          </a:p>
        </p:txBody>
      </p:sp>
      <p:pic>
        <p:nvPicPr>
          <p:cNvPr id="5" name="Picture 4" descr="A blue and white diagram with text&#10;&#10;Description automatically generated">
            <a:extLst>
              <a:ext uri="{FF2B5EF4-FFF2-40B4-BE49-F238E27FC236}">
                <a16:creationId xmlns:a16="http://schemas.microsoft.com/office/drawing/2014/main" id="{6E3DABD8-3801-4B94-D7B9-0941BCC73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9" r="2993" b="2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D4994-C70B-98DC-631C-01EEF598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8790" y="2142066"/>
            <a:ext cx="4343400" cy="359901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dirty="0">
                <a:latin typeface="+mj-lt"/>
              </a:rPr>
              <a:t>What is Marketing</a:t>
            </a:r>
          </a:p>
          <a:p>
            <a:pPr>
              <a:buFontTx/>
              <a:buChar char="-"/>
            </a:pPr>
            <a:r>
              <a:rPr lang="en-US" sz="2400" dirty="0">
                <a:latin typeface="+mj-lt"/>
              </a:rPr>
              <a:t>What is Included in Marketing</a:t>
            </a:r>
          </a:p>
          <a:p>
            <a:pPr>
              <a:buFontTx/>
              <a:buChar char="-"/>
            </a:pPr>
            <a:r>
              <a:rPr lang="en-US" sz="2400" dirty="0">
                <a:latin typeface="+mj-lt"/>
              </a:rPr>
              <a:t>What is the Marketing Mix</a:t>
            </a:r>
          </a:p>
          <a:p>
            <a:pPr>
              <a:buFontTx/>
              <a:buChar char="-"/>
            </a:pPr>
            <a:r>
              <a:rPr lang="en-US" sz="2400" dirty="0">
                <a:latin typeface="+mj-lt"/>
              </a:rPr>
              <a:t>What is the 4ps of Marketing</a:t>
            </a:r>
            <a:endParaRPr lang="en-US" sz="2400" b="0" i="0" u="none" strike="noStrike" dirty="0">
              <a:effectLst/>
              <a:latin typeface="+mj-lt"/>
            </a:endParaRPr>
          </a:p>
          <a:p>
            <a:pPr>
              <a:buFontTx/>
              <a:buChar char="-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7103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37B33-8CAA-CE3E-37D6-DEADD0D00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en-US" sz="11500"/>
              <a:t>Review What is Marketing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E89637-B0C8-A0BC-DDDF-020D18720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5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hat is digital marketing? A complete guide">
            <a:extLst>
              <a:ext uri="{FF2B5EF4-FFF2-40B4-BE49-F238E27FC236}">
                <a16:creationId xmlns:a16="http://schemas.microsoft.com/office/drawing/2014/main" id="{5786C1D4-DA45-BC73-5C22-0B8452053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r="44588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D4994-C70B-98DC-631C-01EEF598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341120"/>
            <a:ext cx="6403271" cy="55168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  <a:latin typeface="+mj-lt"/>
              </a:rPr>
              <a:t>Marketing</a:t>
            </a:r>
            <a:r>
              <a:rPr lang="en-US" dirty="0">
                <a:latin typeface="+mj-lt"/>
              </a:rPr>
              <a:t>: the process of </a:t>
            </a:r>
            <a:r>
              <a:rPr lang="en-US" u="sng" dirty="0">
                <a:latin typeface="+mj-lt"/>
              </a:rPr>
              <a:t>creating</a:t>
            </a:r>
            <a:r>
              <a:rPr lang="en-US" dirty="0">
                <a:latin typeface="+mj-lt"/>
              </a:rPr>
              <a:t>, </a:t>
            </a:r>
            <a:r>
              <a:rPr lang="en-US" u="sng" dirty="0">
                <a:latin typeface="+mj-lt"/>
              </a:rPr>
              <a:t>promoting</a:t>
            </a:r>
            <a:r>
              <a:rPr lang="en-US" dirty="0">
                <a:latin typeface="+mj-lt"/>
              </a:rPr>
              <a:t> (communicating</a:t>
            </a:r>
            <a:r>
              <a:rPr lang="en-US" u="sng" dirty="0">
                <a:latin typeface="+mj-lt"/>
              </a:rPr>
              <a:t>)</a:t>
            </a:r>
            <a:r>
              <a:rPr lang="en-US" dirty="0">
                <a:latin typeface="+mj-lt"/>
              </a:rPr>
              <a:t>, </a:t>
            </a:r>
            <a:r>
              <a:rPr lang="en-US" u="sng" dirty="0">
                <a:latin typeface="+mj-lt"/>
              </a:rPr>
              <a:t>selling</a:t>
            </a:r>
            <a:r>
              <a:rPr lang="en-US" dirty="0">
                <a:latin typeface="+mj-lt"/>
              </a:rPr>
              <a:t>, and </a:t>
            </a:r>
            <a:r>
              <a:rPr lang="en-US" u="sng" dirty="0">
                <a:latin typeface="+mj-lt"/>
              </a:rPr>
              <a:t>delivering</a:t>
            </a:r>
            <a:r>
              <a:rPr lang="en-US" dirty="0">
                <a:latin typeface="+mj-lt"/>
              </a:rPr>
              <a:t> goods or services to customers through products that customers WANT and NEED</a:t>
            </a:r>
          </a:p>
          <a:p>
            <a:r>
              <a:rPr lang="en-US" dirty="0">
                <a:latin typeface="+mj-lt"/>
              </a:rPr>
              <a:t>Notice the Underlined words</a:t>
            </a:r>
          </a:p>
          <a:p>
            <a:r>
              <a:rPr lang="en-US" dirty="0">
                <a:latin typeface="+mj-lt"/>
              </a:rPr>
              <a:t>Said another way:  It's about understanding customer needs, designing products that meet those needs, and making sure customers know about them and where to purchase them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57AB9-E695-F41F-6ECB-49620485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967984" cy="1015751"/>
          </a:xfrm>
        </p:spPr>
        <p:txBody>
          <a:bodyPr anchor="b">
            <a:normAutofit/>
          </a:bodyPr>
          <a:lstStyle/>
          <a:p>
            <a:r>
              <a:rPr lang="en-US" altLang="en-US" sz="4800" dirty="0">
                <a:ea typeface="ＭＳ Ｐゴシック" panose="020B0600070205080204" pitchFamily="34" charset="-128"/>
                <a:cs typeface="Calibri" panose="020F0502020204030204" pitchFamily="34" charset="0"/>
              </a:rPr>
              <a:t>Definition of Marketing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1866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31 Marketing Ideas to Grow Your Business | Rikvin Pte Ltd">
            <a:extLst>
              <a:ext uri="{FF2B5EF4-FFF2-40B4-BE49-F238E27FC236}">
                <a16:creationId xmlns:a16="http://schemas.microsoft.com/office/drawing/2014/main" id="{ED95205F-1D9F-B561-5290-114C81E76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r="18834"/>
          <a:stretch/>
        </p:blipFill>
        <p:spPr bwMode="auto">
          <a:xfrm>
            <a:off x="6289388" y="1371600"/>
            <a:ext cx="5836573" cy="37961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BA18FF-ADB7-4509-0AF3-F122722E0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64413" cy="148126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Marketing Includes </a:t>
            </a:r>
            <a:br>
              <a:rPr lang="en-US" sz="4000" b="1" dirty="0"/>
            </a:br>
            <a:r>
              <a:rPr lang="en-US" sz="2400" b="1" i="0" dirty="0">
                <a:effectLst/>
                <a:highlight>
                  <a:srgbClr val="FFFFFF"/>
                </a:highlight>
                <a:latin typeface="Google Sans"/>
              </a:rPr>
              <a:t>Just to name a few key aspects:</a:t>
            </a:r>
            <a:br>
              <a:rPr lang="en-US" sz="2400" b="1" i="0" dirty="0">
                <a:effectLst/>
                <a:highlight>
                  <a:srgbClr val="FFFFFF"/>
                </a:highlight>
                <a:latin typeface="Google Sans"/>
              </a:rPr>
            </a:b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04171-40E7-DCCF-AE42-85CBB0A9E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1600"/>
            <a:ext cx="5538537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highlight>
                <a:srgbClr val="FFFFFF"/>
              </a:highlight>
              <a:latin typeface="Google Sans"/>
            </a:endParaRPr>
          </a:p>
          <a:p>
            <a:r>
              <a:rPr lang="en-US" b="0" i="0" dirty="0">
                <a:effectLst/>
                <a:highlight>
                  <a:srgbClr val="FFFFFF"/>
                </a:highlight>
                <a:latin typeface="Google Sans"/>
              </a:rPr>
              <a:t>Naming/Branding your business</a:t>
            </a:r>
          </a:p>
          <a:p>
            <a:r>
              <a:rPr lang="en-US" dirty="0">
                <a:highlight>
                  <a:srgbClr val="FFFFFF"/>
                </a:highlight>
                <a:latin typeface="Google Sans"/>
              </a:rPr>
              <a:t>Advertising/Promoting your products</a:t>
            </a:r>
          </a:p>
          <a:p>
            <a:r>
              <a:rPr lang="en-US" dirty="0">
                <a:highlight>
                  <a:srgbClr val="FFFFFF"/>
                </a:highlight>
                <a:latin typeface="Google Sans"/>
              </a:rPr>
              <a:t>Sales Promotions</a:t>
            </a:r>
          </a:p>
          <a:p>
            <a:r>
              <a:rPr lang="en-US" dirty="0">
                <a:highlight>
                  <a:srgbClr val="FFFFFF"/>
                </a:highlight>
                <a:latin typeface="Google Sans"/>
              </a:rPr>
              <a:t>Building websites, social media etc.</a:t>
            </a:r>
          </a:p>
          <a:p>
            <a:r>
              <a:rPr lang="en-US" dirty="0">
                <a:highlight>
                  <a:srgbClr val="FFFFFF"/>
                </a:highlight>
                <a:latin typeface="Google Sans"/>
              </a:rPr>
              <a:t>Pricing your products</a:t>
            </a:r>
          </a:p>
          <a:p>
            <a:r>
              <a:rPr lang="en-US" dirty="0">
                <a:highlight>
                  <a:srgbClr val="FFFFFF"/>
                </a:highlight>
                <a:latin typeface="Google Sans"/>
              </a:rPr>
              <a:t>Publicity</a:t>
            </a:r>
          </a:p>
          <a:p>
            <a:r>
              <a:rPr lang="en-US" dirty="0">
                <a:highlight>
                  <a:srgbClr val="FFFFFF"/>
                </a:highlight>
                <a:latin typeface="Google Sans"/>
              </a:rPr>
              <a:t>Product Placement</a:t>
            </a:r>
          </a:p>
        </p:txBody>
      </p:sp>
    </p:spTree>
    <p:extLst>
      <p:ext uri="{BB962C8B-B14F-4D97-AF65-F5344CB8AC3E}">
        <p14:creationId xmlns:p14="http://schemas.microsoft.com/office/powerpoint/2010/main" val="273426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7AB9-E695-F41F-6ECB-49620485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907" y="447310"/>
            <a:ext cx="5933181" cy="1050833"/>
          </a:xfrm>
        </p:spPr>
        <p:txBody>
          <a:bodyPr anchor="b">
            <a:normAutofit/>
          </a:bodyPr>
          <a:lstStyle/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Want vs Need</a:t>
            </a:r>
            <a:endParaRPr lang="en-US" sz="3200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EA83DF-35A8-9CC8-3C8E-C3F32BECC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86300" cy="6858000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76A29D64-B4CD-CEFF-8174-BCDB2EA4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3362" cy="6858000"/>
            <a:chOff x="12068638" y="0"/>
            <a:chExt cx="123362" cy="6858000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95271C26-E797-25E4-4A2D-5AA7A104D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3E4BD6EF-3C9D-3DEF-A540-84C50BAA5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60DB52-CECC-1F34-E250-220E8A12F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8758"/>
          <a:stretch/>
        </p:blipFill>
        <p:spPr>
          <a:xfrm>
            <a:off x="1057091" y="617693"/>
            <a:ext cx="1421630" cy="1558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061C00-4A4A-6722-3031-97D800249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342" r="32416"/>
          <a:stretch/>
        </p:blipFill>
        <p:spPr>
          <a:xfrm>
            <a:off x="2987330" y="605491"/>
            <a:ext cx="1443890" cy="1582910"/>
          </a:xfrm>
          <a:prstGeom prst="rect">
            <a:avLst/>
          </a:prstGeom>
        </p:spPr>
      </p:pic>
      <p:pic>
        <p:nvPicPr>
          <p:cNvPr id="1026" name="Picture 2" descr="Different kinds of shelters Royalty Free Vector Image">
            <a:extLst>
              <a:ext uri="{FF2B5EF4-FFF2-40B4-BE49-F238E27FC236}">
                <a16:creationId xmlns:a16="http://schemas.microsoft.com/office/drawing/2014/main" id="{D593DD96-D4F0-4DEE-1207-1CF1DA8CA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2" b="50000"/>
          <a:stretch/>
        </p:blipFill>
        <p:spPr bwMode="auto">
          <a:xfrm>
            <a:off x="1767906" y="2418098"/>
            <a:ext cx="1967317" cy="159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D4994-C70B-98DC-631C-01EEF598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907" y="1705084"/>
            <a:ext cx="5933182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altLang="en-US" u="sng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Need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:  A need is a basic unit of survival. It is something that a person cannot live without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880EC-17FD-CBF6-A88B-E9A16C4E7993}"/>
              </a:ext>
            </a:extLst>
          </p:cNvPr>
          <p:cNvSpPr txBox="1"/>
          <p:nvPr/>
        </p:nvSpPr>
        <p:spPr>
          <a:xfrm>
            <a:off x="5273907" y="3232503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Want</a:t>
            </a:r>
            <a:r>
              <a:rPr lang="en-US" sz="28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:  A want is something that we would like to have, but we can live without 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97F471-94B6-6E41-8108-514DD6633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4680" b="2"/>
          <a:stretch/>
        </p:blipFill>
        <p:spPr>
          <a:xfrm>
            <a:off x="1238924" y="4617498"/>
            <a:ext cx="2819842" cy="1479123"/>
          </a:xfrm>
          <a:custGeom>
            <a:avLst/>
            <a:gdLst/>
            <a:ahLst/>
            <a:cxnLst/>
            <a:rect l="l" t="t" r="r" b="b"/>
            <a:pathLst>
              <a:path w="6355554" h="3333749">
                <a:moveTo>
                  <a:pt x="3079" y="0"/>
                </a:moveTo>
                <a:lnTo>
                  <a:pt x="6355554" y="0"/>
                </a:lnTo>
                <a:lnTo>
                  <a:pt x="6355554" y="3333749"/>
                </a:lnTo>
                <a:lnTo>
                  <a:pt x="174108" y="3333749"/>
                </a:lnTo>
                <a:lnTo>
                  <a:pt x="133459" y="3178655"/>
                </a:lnTo>
                <a:cubicBezTo>
                  <a:pt x="59462" y="2881722"/>
                  <a:pt x="221" y="2577554"/>
                  <a:pt x="0" y="2257425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3E15CC-EB02-1C65-7CF7-7E41971CA06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044" r="1957" b="-4"/>
          <a:stretch/>
        </p:blipFill>
        <p:spPr>
          <a:xfrm>
            <a:off x="920227" y="5357059"/>
            <a:ext cx="1604930" cy="1689490"/>
          </a:xfrm>
          <a:custGeom>
            <a:avLst/>
            <a:gdLst/>
            <a:ahLst/>
            <a:cxnLst/>
            <a:rect l="l" t="t" r="r" b="b"/>
            <a:pathLst>
              <a:path w="3166888" h="3333744">
                <a:moveTo>
                  <a:pt x="178755" y="0"/>
                </a:moveTo>
                <a:lnTo>
                  <a:pt x="3166888" y="0"/>
                </a:lnTo>
                <a:lnTo>
                  <a:pt x="3166888" y="3333744"/>
                </a:lnTo>
                <a:lnTo>
                  <a:pt x="0" y="3333744"/>
                </a:lnTo>
                <a:lnTo>
                  <a:pt x="30190" y="3223677"/>
                </a:lnTo>
                <a:cubicBezTo>
                  <a:pt x="200298" y="2589331"/>
                  <a:pt x="376593" y="1812324"/>
                  <a:pt x="376066" y="1119182"/>
                </a:cubicBezTo>
                <a:cubicBezTo>
                  <a:pt x="375841" y="822121"/>
                  <a:pt x="316596" y="532372"/>
                  <a:pt x="242598" y="241205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E3539-F244-79FA-D1E9-DD0DFF2E9F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5707" r="5718" b="-4"/>
          <a:stretch/>
        </p:blipFill>
        <p:spPr>
          <a:xfrm>
            <a:off x="3759179" y="5560011"/>
            <a:ext cx="1226710" cy="1384995"/>
          </a:xfrm>
          <a:custGeom>
            <a:avLst/>
            <a:gdLst/>
            <a:ahLst/>
            <a:cxnLst/>
            <a:rect l="l" t="t" r="r" b="b"/>
            <a:pathLst>
              <a:path w="2952750" h="3333749">
                <a:moveTo>
                  <a:pt x="0" y="0"/>
                </a:moveTo>
                <a:lnTo>
                  <a:pt x="2952750" y="0"/>
                </a:lnTo>
                <a:lnTo>
                  <a:pt x="2952750" y="3333749"/>
                </a:lnTo>
                <a:lnTo>
                  <a:pt x="0" y="3333749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D19DB8-9E1D-2A47-F756-2134D9415D4B}"/>
              </a:ext>
            </a:extLst>
          </p:cNvPr>
          <p:cNvSpPr txBox="1"/>
          <p:nvPr/>
        </p:nvSpPr>
        <p:spPr>
          <a:xfrm>
            <a:off x="5292788" y="4867513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In Business, which do you think businesses are Marketing most often, a want or a need?</a:t>
            </a:r>
          </a:p>
        </p:txBody>
      </p:sp>
    </p:spTree>
    <p:extLst>
      <p:ext uri="{BB962C8B-B14F-4D97-AF65-F5344CB8AC3E}">
        <p14:creationId xmlns:p14="http://schemas.microsoft.com/office/powerpoint/2010/main" val="312685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0E267-BE7C-D705-3801-D43639549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Two Approaches of Marketing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A6ED9C-8A6F-E7E8-E8F2-B688D2BB87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1779305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5842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C7847-CA07-7229-D955-D0846E1F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en-US" dirty="0"/>
              <a:t>Traditional Marketing</a:t>
            </a:r>
          </a:p>
        </p:txBody>
      </p:sp>
      <p:pic>
        <p:nvPicPr>
          <p:cNvPr id="2055" name="Picture 7" descr="WhatsApp Marketing vs Traditional ...">
            <a:extLst>
              <a:ext uri="{FF2B5EF4-FFF2-40B4-BE49-F238E27FC236}">
                <a16:creationId xmlns:a16="http://schemas.microsoft.com/office/drawing/2014/main" id="{FD23E7A3-FEEA-DEDF-F7C4-AB993554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" b="-2"/>
          <a:stretch/>
        </p:blipFill>
        <p:spPr bwMode="auto"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9EC64EE-1E1F-DCBD-4919-2BC6BF47E1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97004" y="670558"/>
            <a:ext cx="5224308" cy="61874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76176" rIns="0" bIns="152352" numCol="1" anchor="t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Traditional marketing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is a promotional strategy that uses offline media to reach an audience.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Google Sans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Examples of traditional marketing include: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Print ads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: Newspaper, magazine, and other print ads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Billboards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: Outdoor advertising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Direct mail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: fliers, postcards,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effectLst/>
                <a:latin typeface="Google Sans"/>
              </a:rPr>
              <a:t> and posters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sent directly to consumers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in the mailbox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TV and radio commercials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: Broadcast advertising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Coupons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: Informational packets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Telephone calls: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Google Sans"/>
              </a:rPr>
              <a:t> 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Phone marketing </a:t>
            </a:r>
          </a:p>
        </p:txBody>
      </p:sp>
    </p:spTree>
    <p:extLst>
      <p:ext uri="{BB962C8B-B14F-4D97-AF65-F5344CB8AC3E}">
        <p14:creationId xmlns:p14="http://schemas.microsoft.com/office/powerpoint/2010/main" val="19954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C8CE25-B7AA-00C8-ED1C-32E8A49D4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7370A-39AE-387D-6D33-DBB2B6CA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Digital Marketing</a:t>
            </a:r>
          </a:p>
        </p:txBody>
      </p:sp>
      <p:sp>
        <p:nvSpPr>
          <p:cNvPr id="308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benefits of Digital marketing ...">
            <a:extLst>
              <a:ext uri="{FF2B5EF4-FFF2-40B4-BE49-F238E27FC236}">
                <a16:creationId xmlns:a16="http://schemas.microsoft.com/office/drawing/2014/main" id="{E323D0BA-10DE-7ADA-1EA0-D75F8DDC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r="27634"/>
          <a:stretch/>
        </p:blipFill>
        <p:spPr bwMode="auto"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7184F68-462F-BBF7-ABE1-10C8F9A469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05955" y="2071315"/>
            <a:ext cx="6713552" cy="454814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76176" rIns="0" bIns="152352" numCol="1" anchor="t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Google Sans"/>
              </a:rPr>
              <a:t>Digital Marketing</a:t>
            </a:r>
            <a:r>
              <a:rPr lang="en-US" sz="2400" b="0" i="0" dirty="0">
                <a:effectLst/>
                <a:latin typeface="Google Sans"/>
              </a:rPr>
              <a:t>:  promotional activities that use online or digital channels to promote a brand and connect with potential customers.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Google Sans"/>
              </a:rPr>
              <a:t>Examples of Digital Marketing i</a:t>
            </a:r>
            <a:r>
              <a:rPr lang="en-US" sz="2400" b="0" i="0" dirty="0">
                <a:effectLst/>
                <a:latin typeface="Google Sans"/>
              </a:rPr>
              <a:t>ncludes </a:t>
            </a:r>
          </a:p>
          <a:p>
            <a:pPr>
              <a:spcAft>
                <a:spcPts val="600"/>
              </a:spcAft>
            </a:pPr>
            <a:r>
              <a:rPr lang="en-US" sz="2400" b="0" i="0" dirty="0">
                <a:effectLst/>
                <a:latin typeface="Google Sans"/>
              </a:rPr>
              <a:t>Websites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Google Sans"/>
              </a:rPr>
              <a:t>S</a:t>
            </a:r>
            <a:r>
              <a:rPr lang="en-US" sz="2400" b="0" i="0" dirty="0">
                <a:effectLst/>
                <a:latin typeface="Google Sans"/>
              </a:rPr>
              <a:t>ocial media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Google Sans"/>
              </a:rPr>
              <a:t>E</a:t>
            </a:r>
            <a:r>
              <a:rPr lang="en-US" sz="2400" b="0" i="0" dirty="0">
                <a:effectLst/>
                <a:latin typeface="Google Sans"/>
              </a:rPr>
              <a:t>mail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Google Sans"/>
              </a:rPr>
              <a:t>M</a:t>
            </a:r>
            <a:r>
              <a:rPr lang="en-US" sz="2400" b="0" i="0" dirty="0">
                <a:effectLst/>
                <a:latin typeface="Google Sans"/>
              </a:rPr>
              <a:t>obile apps</a:t>
            </a:r>
          </a:p>
          <a:p>
            <a:pPr>
              <a:spcAft>
                <a:spcPts val="600"/>
              </a:spcAft>
            </a:pPr>
            <a:r>
              <a:rPr kumimoji="0" lang="en-US" altLang="en-US" sz="2400" u="none" strike="noStrike" cap="none" normalizeH="0" baseline="0" dirty="0">
                <a:ln>
                  <a:noFill/>
                </a:ln>
                <a:latin typeface="Google Sans"/>
              </a:rPr>
              <a:t>SMS Text Messages</a:t>
            </a:r>
            <a:r>
              <a:rPr lang="en-US" altLang="en-US" sz="2400" dirty="0">
                <a:latin typeface="Google Sans"/>
              </a:rPr>
              <a:t> - </a:t>
            </a:r>
            <a:r>
              <a:rPr lang="en-US" altLang="en-US" sz="2400" b="1" dirty="0">
                <a:latin typeface="Google Sans"/>
              </a:rPr>
              <a:t>and text notifications</a:t>
            </a:r>
            <a:r>
              <a:rPr lang="en-US" altLang="en-US" sz="2400" dirty="0">
                <a:latin typeface="Google Sans"/>
              </a:rPr>
              <a:t>: </a:t>
            </a:r>
          </a:p>
          <a:p>
            <a:pPr>
              <a:spcAft>
                <a:spcPts val="600"/>
              </a:spcAft>
            </a:pPr>
            <a:r>
              <a:rPr kumimoji="0" lang="en-US" altLang="en-US" sz="2400" u="none" strike="noStrike" cap="none" normalizeH="0" baseline="0" dirty="0">
                <a:ln>
                  <a:noFill/>
                </a:ln>
                <a:latin typeface="Google Sans"/>
              </a:rPr>
              <a:t>Social Media</a:t>
            </a:r>
            <a:r>
              <a:rPr kumimoji="0" lang="en-US" altLang="en-US" sz="2400" u="none" strike="noStrike" cap="none" normalizeH="0" dirty="0">
                <a:ln>
                  <a:noFill/>
                </a:ln>
                <a:latin typeface="Google Sans"/>
              </a:rPr>
              <a:t> Marketing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07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22899</TotalTime>
  <Words>358</Words>
  <Application>Microsoft Office PowerPoint</Application>
  <PresentationFormat>Widescreen</PresentationFormat>
  <Paragraphs>50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Calibri</vt:lpstr>
      <vt:lpstr>Calibri Light</vt:lpstr>
      <vt:lpstr>Google Sans</vt:lpstr>
      <vt:lpstr>Office Theme</vt:lpstr>
      <vt:lpstr>The Marketing Mix</vt:lpstr>
      <vt:lpstr>Learning Objective</vt:lpstr>
      <vt:lpstr>Review What is Marketing</vt:lpstr>
      <vt:lpstr>Definition of Marketing</vt:lpstr>
      <vt:lpstr>Marketing Includes  Just to name a few key aspects: </vt:lpstr>
      <vt:lpstr>Want vs Need</vt:lpstr>
      <vt:lpstr>Two Approaches of Marketing</vt:lpstr>
      <vt:lpstr>Traditional Marketing</vt:lpstr>
      <vt:lpstr>Digital Marketing</vt:lpstr>
      <vt:lpstr>Assignment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Accounting</dc:title>
  <dc:creator>Microsoft Office User</dc:creator>
  <cp:lastModifiedBy>Cassie Vetter</cp:lastModifiedBy>
  <cp:revision>290</cp:revision>
  <dcterms:created xsi:type="dcterms:W3CDTF">2023-04-17T18:10:03Z</dcterms:created>
  <dcterms:modified xsi:type="dcterms:W3CDTF">2025-04-03T17:53:58Z</dcterms:modified>
</cp:coreProperties>
</file>